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Classic" charset="1" panose="000005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Open Sans Italics" charset="1" panose="020B0606030504020204"/>
      <p:regular r:id="rId23"/>
    </p:embeddedFont>
    <p:embeddedFont>
      <p:font typeface="Montserrat Classic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5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6.png" Type="http://schemas.openxmlformats.org/officeDocument/2006/relationships/image"/><Relationship Id="rId5" Target="../media/image3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346629" y="6366094"/>
            <a:ext cx="7333182" cy="1599967"/>
          </a:xfrm>
          <a:custGeom>
            <a:avLst/>
            <a:gdLst/>
            <a:ahLst/>
            <a:cxnLst/>
            <a:rect r="r" b="b" t="t" l="l"/>
            <a:pathLst>
              <a:path h="1599967" w="7333182">
                <a:moveTo>
                  <a:pt x="7333182" y="0"/>
                </a:moveTo>
                <a:lnTo>
                  <a:pt x="0" y="0"/>
                </a:lnTo>
                <a:lnTo>
                  <a:pt x="0" y="1599967"/>
                </a:lnTo>
                <a:lnTo>
                  <a:pt x="7333182" y="1599967"/>
                </a:lnTo>
                <a:lnTo>
                  <a:pt x="73331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76161" y="6722274"/>
            <a:ext cx="9189293" cy="58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</a:pPr>
            <a:r>
              <a:rPr lang="en-US" sz="2266">
                <a:solidFill>
                  <a:srgbClr val="FFFFFF"/>
                </a:solidFill>
                <a:latin typeface="Montserrat Classic"/>
              </a:rPr>
              <a:t>Apresentado por Dante Ungarelli</a:t>
            </a:r>
          </a:p>
          <a:p>
            <a:pPr algn="l">
              <a:lnSpc>
                <a:spcPts val="2266"/>
              </a:lnSpc>
            </a:pPr>
            <a:r>
              <a:rPr lang="en-US" sz="2266">
                <a:solidFill>
                  <a:srgbClr val="FFFFFF"/>
                </a:solidFill>
                <a:latin typeface="Montserrat Classic"/>
              </a:rPr>
              <a:t>e João Victor Walcacer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80316" y="1518431"/>
            <a:ext cx="5742791" cy="210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1F2020"/>
                </a:solidFill>
                <a:latin typeface="Poppins"/>
              </a:rPr>
              <a:t>Serviço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5878" y="3005972"/>
            <a:ext cx="5095826" cy="213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83"/>
              </a:lnSpc>
              <a:spcBef>
                <a:spcPct val="0"/>
              </a:spcBef>
            </a:pPr>
            <a:r>
              <a:rPr lang="en-US" sz="11845">
                <a:solidFill>
                  <a:srgbClr val="335ACF"/>
                </a:solidFill>
                <a:latin typeface="Poppins Bold"/>
              </a:rPr>
              <a:t>Certo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93194" y="4791139"/>
            <a:ext cx="3273282" cy="47625"/>
          </a:xfrm>
          <a:custGeom>
            <a:avLst/>
            <a:gdLst/>
            <a:ahLst/>
            <a:cxnLst/>
            <a:rect r="r" b="b" t="t" l="l"/>
            <a:pathLst>
              <a:path h="47625" w="3273282">
                <a:moveTo>
                  <a:pt x="0" y="0"/>
                </a:moveTo>
                <a:lnTo>
                  <a:pt x="3273282" y="0"/>
                </a:lnTo>
                <a:lnTo>
                  <a:pt x="3273282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851509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954650" y="908612"/>
            <a:ext cx="4180995" cy="8272818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58351" t="0" r="-5835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848278" y="908612"/>
            <a:ext cx="5823634" cy="11523061"/>
            <a:chOff x="0" y="0"/>
            <a:chExt cx="2620010" cy="5184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58351" t="0" r="-58351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1617045" y="2885612"/>
            <a:ext cx="4286100" cy="4318818"/>
          </a:xfrm>
          <a:custGeom>
            <a:avLst/>
            <a:gdLst/>
            <a:ahLst/>
            <a:cxnLst/>
            <a:rect r="r" b="b" t="t" l="l"/>
            <a:pathLst>
              <a:path h="4318818" w="4286100">
                <a:moveTo>
                  <a:pt x="0" y="0"/>
                </a:moveTo>
                <a:lnTo>
                  <a:pt x="4286100" y="0"/>
                </a:lnTo>
                <a:lnTo>
                  <a:pt x="4286100" y="4318818"/>
                </a:lnTo>
                <a:lnTo>
                  <a:pt x="0" y="4318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720731" y="2511649"/>
            <a:ext cx="6078728" cy="5263703"/>
          </a:xfrm>
          <a:custGeom>
            <a:avLst/>
            <a:gdLst/>
            <a:ahLst/>
            <a:cxnLst/>
            <a:rect r="r" b="b" t="t" l="l"/>
            <a:pathLst>
              <a:path h="5263703" w="6078728">
                <a:moveTo>
                  <a:pt x="0" y="0"/>
                </a:moveTo>
                <a:lnTo>
                  <a:pt x="6078728" y="0"/>
                </a:lnTo>
                <a:lnTo>
                  <a:pt x="6078728" y="5263702"/>
                </a:lnTo>
                <a:lnTo>
                  <a:pt x="0" y="5263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524549" y="5086350"/>
            <a:ext cx="665432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 Italics"/>
              </a:rPr>
              <a:t>Facilitando seu dia a dia com um clique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9447">
            <a:off x="16920455" y="1940381"/>
            <a:ext cx="10714577" cy="10714577"/>
          </a:xfrm>
          <a:custGeom>
            <a:avLst/>
            <a:gdLst/>
            <a:ahLst/>
            <a:cxnLst/>
            <a:rect r="r" b="b" t="t" l="l"/>
            <a:pathLst>
              <a:path h="10714577" w="10714577">
                <a:moveTo>
                  <a:pt x="0" y="0"/>
                </a:moveTo>
                <a:lnTo>
                  <a:pt x="10714578" y="0"/>
                </a:lnTo>
                <a:lnTo>
                  <a:pt x="10714578" y="10714577"/>
                </a:lnTo>
                <a:lnTo>
                  <a:pt x="0" y="10714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5290" y="5439553"/>
            <a:ext cx="6606639" cy="3716234"/>
          </a:xfrm>
          <a:custGeom>
            <a:avLst/>
            <a:gdLst/>
            <a:ahLst/>
            <a:cxnLst/>
            <a:rect r="r" b="b" t="t" l="l"/>
            <a:pathLst>
              <a:path h="3716234" w="6606639">
                <a:moveTo>
                  <a:pt x="0" y="0"/>
                </a:moveTo>
                <a:lnTo>
                  <a:pt x="6606639" y="0"/>
                </a:lnTo>
                <a:lnTo>
                  <a:pt x="6606639" y="3716234"/>
                </a:lnTo>
                <a:lnTo>
                  <a:pt x="0" y="3716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9441" y="5439553"/>
            <a:ext cx="8264802" cy="4233899"/>
          </a:xfrm>
          <a:custGeom>
            <a:avLst/>
            <a:gdLst/>
            <a:ahLst/>
            <a:cxnLst/>
            <a:rect r="r" b="b" t="t" l="l"/>
            <a:pathLst>
              <a:path h="4233899" w="8264802">
                <a:moveTo>
                  <a:pt x="0" y="0"/>
                </a:moveTo>
                <a:lnTo>
                  <a:pt x="8264802" y="0"/>
                </a:lnTo>
                <a:lnTo>
                  <a:pt x="8264802" y="4233898"/>
                </a:lnTo>
                <a:lnTo>
                  <a:pt x="0" y="4233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62454" y="455606"/>
            <a:ext cx="8548179" cy="122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35"/>
              </a:lnSpc>
              <a:spcBef>
                <a:spcPct val="0"/>
              </a:spcBef>
            </a:pPr>
            <a:r>
              <a:rPr lang="en-US" sz="7168">
                <a:solidFill>
                  <a:srgbClr val="000000"/>
                </a:solidFill>
                <a:latin typeface="Montserrat Classic Bold"/>
              </a:rPr>
              <a:t>FECHAMENTO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0087" y="2455049"/>
            <a:ext cx="15506037" cy="354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Montserrat Classic Bold"/>
              </a:rPr>
              <a:t>O SERVIÇOCERTO ESTÁ DESTINADO A SER UMA FERRAMENTA ESSENCIAL NO COTIDIANO DOS BRASILEIROS, SIMPLIFICANDO A BUSCA POR SERVIÇOS CONFIÁVEIS E SE TORNANDO UMA ESCOLHA FREQUENTE PARA MILHÕES DE PESSOAS. ESTAMOS CONFIANTES NO SUCESSO DO NOSSO APLICATIVO E NO IMPACTO POSITIVO QUE ELE TERÁ NA VIDA DOS USUÁRIOS.</a:t>
            </a:r>
          </a:p>
          <a:p>
            <a:pPr algn="l">
              <a:lnSpc>
                <a:spcPts val="107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52324" y="0"/>
            <a:ext cx="10552876" cy="10287000"/>
            <a:chOff x="0" y="0"/>
            <a:chExt cx="1407050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011" t="0" r="30011" b="0"/>
            <a:stretch>
              <a:fillRect/>
            </a:stretch>
          </p:blipFill>
          <p:spPr>
            <a:xfrm flipH="false" flipV="false">
              <a:off x="0" y="0"/>
              <a:ext cx="14070501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6234585">
            <a:off x="2043362" y="-3254160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1367623">
            <a:off x="12800607" y="-443981"/>
            <a:ext cx="7424873" cy="13397966"/>
            <a:chOff x="0" y="0"/>
            <a:chExt cx="2458399" cy="4436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59690" y="0"/>
              <a:ext cx="1151680" cy="4436110"/>
            </a:xfrm>
            <a:custGeom>
              <a:avLst/>
              <a:gdLst/>
              <a:ahLst/>
              <a:cxnLst/>
              <a:rect r="r" b="b" t="t" l="l"/>
              <a:pathLst>
                <a:path h="4436110" w="1151680">
                  <a:moveTo>
                    <a:pt x="720090" y="2504440"/>
                  </a:moveTo>
                  <a:cubicBezTo>
                    <a:pt x="1151680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124228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close/>
                </a:path>
              </a:pathLst>
            </a:custGeom>
            <a:solidFill>
              <a:srgbClr val="314FD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5730" y="0"/>
              <a:ext cx="966260" cy="4436110"/>
            </a:xfrm>
            <a:custGeom>
              <a:avLst/>
              <a:gdLst/>
              <a:ahLst/>
              <a:cxnLst/>
              <a:rect r="r" b="b" t="t" l="l"/>
              <a:pathLst>
                <a:path h="4436110" w="966260">
                  <a:moveTo>
                    <a:pt x="511810" y="3030220"/>
                  </a:moveTo>
                  <a:cubicBezTo>
                    <a:pt x="892810" y="1957070"/>
                    <a:pt x="962036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966260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7820" y="0"/>
              <a:ext cx="2119309" cy="4436110"/>
            </a:xfrm>
            <a:custGeom>
              <a:avLst/>
              <a:gdLst/>
              <a:ahLst/>
              <a:cxnLst/>
              <a:rect r="r" b="b" t="t" l="l"/>
              <a:pathLst>
                <a:path h="4436110" w="2119309">
                  <a:moveTo>
                    <a:pt x="1207649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748891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2119309" y="4436110"/>
                  </a:lnTo>
                  <a:lnTo>
                    <a:pt x="2119309" y="0"/>
                  </a:lnTo>
                  <a:lnTo>
                    <a:pt x="1207649" y="0"/>
                  </a:lnTo>
                  <a:close/>
                </a:path>
              </a:pathLst>
            </a:custGeom>
            <a:solidFill>
              <a:srgbClr val="314FD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831564" y="2783520"/>
            <a:ext cx="10364057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DEMONSTRAÇÃO DO FUNCIONAMENTO DO APP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-1772549" y="-1555483"/>
            <a:ext cx="7424873" cy="13397966"/>
            <a:chOff x="0" y="0"/>
            <a:chExt cx="2458399" cy="44361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59690" y="0"/>
              <a:ext cx="1151680" cy="4436110"/>
            </a:xfrm>
            <a:custGeom>
              <a:avLst/>
              <a:gdLst/>
              <a:ahLst/>
              <a:cxnLst/>
              <a:rect r="r" b="b" t="t" l="l"/>
              <a:pathLst>
                <a:path h="4436110" w="1151680">
                  <a:moveTo>
                    <a:pt x="720090" y="2504440"/>
                  </a:moveTo>
                  <a:cubicBezTo>
                    <a:pt x="1151680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124228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close/>
                </a:path>
              </a:pathLst>
            </a:custGeom>
            <a:solidFill>
              <a:srgbClr val="314FD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5730" y="0"/>
              <a:ext cx="966260" cy="4436110"/>
            </a:xfrm>
            <a:custGeom>
              <a:avLst/>
              <a:gdLst/>
              <a:ahLst/>
              <a:cxnLst/>
              <a:rect r="r" b="b" t="t" l="l"/>
              <a:pathLst>
                <a:path h="4436110" w="966260">
                  <a:moveTo>
                    <a:pt x="511810" y="3030220"/>
                  </a:moveTo>
                  <a:cubicBezTo>
                    <a:pt x="892810" y="1957070"/>
                    <a:pt x="962036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966260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7820" y="0"/>
              <a:ext cx="2119309" cy="4436110"/>
            </a:xfrm>
            <a:custGeom>
              <a:avLst/>
              <a:gdLst/>
              <a:ahLst/>
              <a:cxnLst/>
              <a:rect r="r" b="b" t="t" l="l"/>
              <a:pathLst>
                <a:path h="4436110" w="2119309">
                  <a:moveTo>
                    <a:pt x="1207649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748891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2119309" y="4436110"/>
                  </a:lnTo>
                  <a:lnTo>
                    <a:pt x="2119309" y="0"/>
                  </a:lnTo>
                  <a:lnTo>
                    <a:pt x="1207649" y="0"/>
                  </a:lnTo>
                  <a:close/>
                </a:path>
              </a:pathLst>
            </a:custGeom>
            <a:solidFill>
              <a:srgbClr val="314FDD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91458">
            <a:off x="14642159" y="-7232502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1458">
            <a:off x="-11545878" y="2327783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72551" y="2963265"/>
            <a:ext cx="15038131" cy="384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15"/>
              </a:lnSpc>
              <a:spcBef>
                <a:spcPct val="0"/>
              </a:spcBef>
            </a:pPr>
            <a:r>
              <a:rPr lang="en-US" sz="11011">
                <a:solidFill>
                  <a:srgbClr val="000000"/>
                </a:solidFill>
                <a:latin typeface="Montserrat Classic Bold"/>
              </a:rPr>
              <a:t>DÚVIDA OU COMENTARIOS?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0460" y="2264637"/>
            <a:ext cx="5947080" cy="7710963"/>
          </a:xfrm>
          <a:custGeom>
            <a:avLst/>
            <a:gdLst/>
            <a:ahLst/>
            <a:cxnLst/>
            <a:rect r="r" b="b" t="t" l="l"/>
            <a:pathLst>
              <a:path h="7710963" w="5947080">
                <a:moveTo>
                  <a:pt x="0" y="0"/>
                </a:moveTo>
                <a:lnTo>
                  <a:pt x="5947080" y="0"/>
                </a:lnTo>
                <a:lnTo>
                  <a:pt x="5947080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5843" y="69995"/>
            <a:ext cx="15038131" cy="171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16"/>
              </a:lnSpc>
              <a:spcBef>
                <a:spcPct val="0"/>
              </a:spcBef>
            </a:pPr>
            <a:r>
              <a:rPr lang="en-US" sz="10011">
                <a:solidFill>
                  <a:srgbClr val="000000"/>
                </a:solidFill>
                <a:latin typeface="Montserrat Classic Bold"/>
              </a:rPr>
              <a:t>LANDING PAGE: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396" y="668211"/>
            <a:ext cx="15038131" cy="384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15"/>
              </a:lnSpc>
              <a:spcBef>
                <a:spcPct val="0"/>
              </a:spcBef>
            </a:pPr>
            <a:r>
              <a:rPr lang="en-US" sz="11011">
                <a:solidFill>
                  <a:srgbClr val="000000"/>
                </a:solidFill>
                <a:latin typeface="Montserrat Classic Bold"/>
              </a:rPr>
              <a:t>OBRIGADO PELA ATENÇÃO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104636" y="4709041"/>
            <a:ext cx="6078728" cy="5263703"/>
          </a:xfrm>
          <a:custGeom>
            <a:avLst/>
            <a:gdLst/>
            <a:ahLst/>
            <a:cxnLst/>
            <a:rect r="r" b="b" t="t" l="l"/>
            <a:pathLst>
              <a:path h="5263703" w="6078728">
                <a:moveTo>
                  <a:pt x="0" y="0"/>
                </a:moveTo>
                <a:lnTo>
                  <a:pt x="6078728" y="0"/>
                </a:lnTo>
                <a:lnTo>
                  <a:pt x="6078728" y="5263703"/>
                </a:lnTo>
                <a:lnTo>
                  <a:pt x="0" y="5263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91458">
            <a:off x="-10552982" y="-11062856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291458">
            <a:off x="14170126" y="5561203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82255" y="369411"/>
            <a:ext cx="9144000" cy="5129928"/>
            <a:chOff x="0" y="0"/>
            <a:chExt cx="12192000" cy="683990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598" r="0" b="12598"/>
            <a:stretch>
              <a:fillRect/>
            </a:stretch>
          </p:blipFill>
          <p:spPr>
            <a:xfrm flipH="false" flipV="false">
              <a:off x="0" y="0"/>
              <a:ext cx="12192000" cy="6839904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200734" y="2312956"/>
            <a:ext cx="6220099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Este projeto foi desenvolvido na matéria de Projeto de Sistemas na Universidade Federal do Tocantins (UFT), ministrada pelo professor Edeilson Milhomem com intuito de criar uma aplicação mobile inovadora. O objetivo da matéria foi fortalecer nosso aprendizado em programação e nosso lado empreendedor.</a:t>
            </a:r>
            <a:r>
              <a:rPr lang="en-US" sz="2499">
                <a:solidFill>
                  <a:srgbClr val="000000"/>
                </a:solidFill>
                <a:latin typeface="Montserrat Classic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700000">
            <a:off x="-7741802" y="4884762"/>
            <a:ext cx="10762620" cy="8747075"/>
          </a:xfrm>
          <a:custGeom>
            <a:avLst/>
            <a:gdLst/>
            <a:ahLst/>
            <a:cxnLst/>
            <a:rect r="r" b="b" t="t" l="l"/>
            <a:pathLst>
              <a:path h="8747075" w="10762620">
                <a:moveTo>
                  <a:pt x="0" y="0"/>
                </a:moveTo>
                <a:lnTo>
                  <a:pt x="10762620" y="0"/>
                </a:lnTo>
                <a:lnTo>
                  <a:pt x="10762620" y="8747076"/>
                </a:lnTo>
                <a:lnTo>
                  <a:pt x="0" y="8747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58663">
            <a:off x="653184" y="6378680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47035" y="5499340"/>
            <a:ext cx="5179220" cy="3884415"/>
          </a:xfrm>
          <a:custGeom>
            <a:avLst/>
            <a:gdLst/>
            <a:ahLst/>
            <a:cxnLst/>
            <a:rect r="r" b="b" t="t" l="l"/>
            <a:pathLst>
              <a:path h="3884415" w="5179220">
                <a:moveTo>
                  <a:pt x="0" y="0"/>
                </a:moveTo>
                <a:lnTo>
                  <a:pt x="5179220" y="0"/>
                </a:lnTo>
                <a:lnTo>
                  <a:pt x="5179220" y="3884415"/>
                </a:lnTo>
                <a:lnTo>
                  <a:pt x="0" y="3884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82255" y="5499340"/>
            <a:ext cx="4162555" cy="3884415"/>
          </a:xfrm>
          <a:custGeom>
            <a:avLst/>
            <a:gdLst/>
            <a:ahLst/>
            <a:cxnLst/>
            <a:rect r="r" b="b" t="t" l="l"/>
            <a:pathLst>
              <a:path h="3884415" w="4162555">
                <a:moveTo>
                  <a:pt x="0" y="0"/>
                </a:moveTo>
                <a:lnTo>
                  <a:pt x="4162554" y="0"/>
                </a:lnTo>
                <a:lnTo>
                  <a:pt x="4162554" y="3884415"/>
                </a:lnTo>
                <a:lnTo>
                  <a:pt x="0" y="388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191" t="0" r="-923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1586" y="1082795"/>
            <a:ext cx="845128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Montserrat Classic Bold"/>
              </a:rPr>
              <a:t>CONTEXTUALIZAÇÃO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420970" y="-6253785"/>
            <a:ext cx="14564970" cy="14564970"/>
          </a:xfrm>
          <a:custGeom>
            <a:avLst/>
            <a:gdLst/>
            <a:ahLst/>
            <a:cxnLst/>
            <a:rect r="r" b="b" t="t" l="l"/>
            <a:pathLst>
              <a:path h="14564970" w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6530576" y="6824270"/>
            <a:ext cx="2434030" cy="2434030"/>
          </a:xfrm>
          <a:custGeom>
            <a:avLst/>
            <a:gdLst/>
            <a:ahLst/>
            <a:cxnLst/>
            <a:rect r="r" b="b" t="t" l="l"/>
            <a:pathLst>
              <a:path h="2434030" w="2434030">
                <a:moveTo>
                  <a:pt x="0" y="0"/>
                </a:moveTo>
                <a:lnTo>
                  <a:pt x="2434031" y="0"/>
                </a:lnTo>
                <a:lnTo>
                  <a:pt x="2434031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67860" y="5508113"/>
            <a:ext cx="9869980" cy="9869980"/>
          </a:xfrm>
          <a:custGeom>
            <a:avLst/>
            <a:gdLst/>
            <a:ahLst/>
            <a:cxnLst/>
            <a:rect r="r" b="b" t="t" l="l"/>
            <a:pathLst>
              <a:path h="9869980" w="986998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12900" y="1118928"/>
            <a:ext cx="7958265" cy="5152932"/>
            <a:chOff x="0" y="0"/>
            <a:chExt cx="10611020" cy="687057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407" r="0" b="1407"/>
            <a:stretch>
              <a:fillRect/>
            </a:stretch>
          </p:blipFill>
          <p:spPr>
            <a:xfrm flipH="false" flipV="false">
              <a:off x="0" y="0"/>
              <a:ext cx="10611020" cy="687057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359523" y="455353"/>
            <a:ext cx="602443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PROBLEMA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9523" y="1910066"/>
            <a:ext cx="6024436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Muitos prestadores de serviço possuiam dificuldade em divulgar o seu trabalho e formar uma rede de clientes, e por outro lado os clientes não conseguiam encontrar trabalhadores confiaveis e bons. Dessa maneira, criamos o Serviço Certo para solucionar o problema de todos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72205"/>
            <a:ext cx="806731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SERVIÇO CERTO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8634" y="3583691"/>
            <a:ext cx="5807378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499">
                <a:solidFill>
                  <a:srgbClr val="000000"/>
                </a:solidFill>
                <a:latin typeface="Montserrat Classic"/>
              </a:rPr>
              <a:t>O Serviço Certo é um aplicativo que tem o objetivo de conectar prestadores de serviços domésticos a clientes, agregando conforto e facilidade para ambos.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 Através de nosso aplicativo os trabalhadores irão aumentar suas oportunidades de trabalho e os contratantes terão uma gama de profissionais na palma de sua mão.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true" flipV="true" rot="2700000">
            <a:off x="10168747" y="-5197216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568753" y="5651486"/>
            <a:ext cx="8252837" cy="82528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591694" y="2786207"/>
            <a:ext cx="3004210" cy="5944346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6256" t="0" r="-625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751773" y="3917928"/>
            <a:ext cx="2961571" cy="5859977"/>
            <a:chOff x="0" y="0"/>
            <a:chExt cx="2620010" cy="51841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4738" t="0" r="-4738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2867334" y="-4361769"/>
            <a:ext cx="12335518" cy="12335518"/>
          </a:xfrm>
          <a:custGeom>
            <a:avLst/>
            <a:gdLst/>
            <a:ahLst/>
            <a:cxnLst/>
            <a:rect r="r" b="b" t="t" l="l"/>
            <a:pathLst>
              <a:path h="12335518" w="12335518">
                <a:moveTo>
                  <a:pt x="0" y="0"/>
                </a:moveTo>
                <a:lnTo>
                  <a:pt x="12335518" y="0"/>
                </a:lnTo>
                <a:lnTo>
                  <a:pt x="12335518" y="12335518"/>
                </a:lnTo>
                <a:lnTo>
                  <a:pt x="0" y="12335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70936" y="1476190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35640"/>
            <a:ext cx="514771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SOLUÇÕES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45605" y="751890"/>
            <a:ext cx="593962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Conectar prestadores de serviços a usuários, facilitando a oferta e solicitação de serviços.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445605" y="263157"/>
            <a:ext cx="34769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SOLUÇÃO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5605" y="2321365"/>
            <a:ext cx="593962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Permitir que prestadores de serviços criem perfis detalhados com informações pessoais, habilidades e preços, possibilitando eles a passarem credibilidade e confiança em seu serviço.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45605" y="1748840"/>
            <a:ext cx="34769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SOLUÇÃO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45605" y="5035662"/>
            <a:ext cx="593962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Plataforma que promove a inclusão digital de forma eficente e funcional, agregando facilidade para a vida de seus usuários.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45605" y="4397524"/>
            <a:ext cx="34769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SOLUÇÃO 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68860">
            <a:off x="2626343" y="3465373"/>
            <a:ext cx="6484275" cy="1108222"/>
          </a:xfrm>
          <a:custGeom>
            <a:avLst/>
            <a:gdLst/>
            <a:ahLst/>
            <a:cxnLst/>
            <a:rect r="r" b="b" t="t" l="l"/>
            <a:pathLst>
              <a:path h="1108222" w="6484275">
                <a:moveTo>
                  <a:pt x="0" y="0"/>
                </a:moveTo>
                <a:lnTo>
                  <a:pt x="6484275" y="0"/>
                </a:lnTo>
                <a:lnTo>
                  <a:pt x="6484275" y="1108221"/>
                </a:lnTo>
                <a:lnTo>
                  <a:pt x="0" y="110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39212" y="6404087"/>
            <a:ext cx="34769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SOLUÇÃO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39212" y="7042262"/>
            <a:ext cx="593962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Facilitar a avaliação e revisão de prestadores de serviços.ma que promove a inclusão digital de forma eficente e funcional, agregando facilidade para a vida de seus usuários.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16645" y="8763112"/>
            <a:ext cx="34769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SOLUÇÃO 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16645" y="9401287"/>
            <a:ext cx="593962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Garantir um sistema de pagamento seguro para todas as transações.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53637">
            <a:off x="-4958019" y="7314479"/>
            <a:ext cx="14990034" cy="14990034"/>
          </a:xfrm>
          <a:custGeom>
            <a:avLst/>
            <a:gdLst/>
            <a:ahLst/>
            <a:cxnLst/>
            <a:rect r="r" b="b" t="t" l="l"/>
            <a:pathLst>
              <a:path h="14990034" w="14990034">
                <a:moveTo>
                  <a:pt x="0" y="0"/>
                </a:moveTo>
                <a:lnTo>
                  <a:pt x="14990034" y="0"/>
                </a:lnTo>
                <a:lnTo>
                  <a:pt x="14990034" y="14990035"/>
                </a:lnTo>
                <a:lnTo>
                  <a:pt x="0" y="1499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02356">
            <a:off x="9317686" y="-7079385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6725" y="1066800"/>
            <a:ext cx="6235262" cy="2828165"/>
          </a:xfrm>
          <a:custGeom>
            <a:avLst/>
            <a:gdLst/>
            <a:ahLst/>
            <a:cxnLst/>
            <a:rect r="r" b="b" t="t" l="l"/>
            <a:pathLst>
              <a:path h="2828165" w="6235262">
                <a:moveTo>
                  <a:pt x="0" y="0"/>
                </a:moveTo>
                <a:lnTo>
                  <a:pt x="6235262" y="0"/>
                </a:lnTo>
                <a:lnTo>
                  <a:pt x="6235262" y="2828165"/>
                </a:lnTo>
                <a:lnTo>
                  <a:pt x="0" y="282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86903" y="3466874"/>
            <a:ext cx="7936020" cy="6627726"/>
          </a:xfrm>
          <a:custGeom>
            <a:avLst/>
            <a:gdLst/>
            <a:ahLst/>
            <a:cxnLst/>
            <a:rect r="r" b="b" t="t" l="l"/>
            <a:pathLst>
              <a:path h="6627726" w="7936020">
                <a:moveTo>
                  <a:pt x="0" y="0"/>
                </a:moveTo>
                <a:lnTo>
                  <a:pt x="7936020" y="0"/>
                </a:lnTo>
                <a:lnTo>
                  <a:pt x="7936020" y="6627727"/>
                </a:lnTo>
                <a:lnTo>
                  <a:pt x="0" y="6627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8750" y="1436774"/>
            <a:ext cx="536958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MERCADO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750" y="3419249"/>
            <a:ext cx="6084508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Segundo dados da Pesquisa Nacional por Amostra por Domicílio (Pnad) de dezembro de 2023, o país tem 6,08 milhões de empregados domésticos (são todos os que prestam serviços em residências como doméstica, jardineiro, motorista, mordomo) trabalhando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700000">
            <a:off x="-5599988" y="-5617093"/>
            <a:ext cx="12789569" cy="10394432"/>
          </a:xfrm>
          <a:custGeom>
            <a:avLst/>
            <a:gdLst/>
            <a:ahLst/>
            <a:cxnLst/>
            <a:rect r="r" b="b" t="t" l="l"/>
            <a:pathLst>
              <a:path h="10394432" w="12789569">
                <a:moveTo>
                  <a:pt x="12789569" y="10394431"/>
                </a:moveTo>
                <a:lnTo>
                  <a:pt x="0" y="10394431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1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25559" y="4262227"/>
            <a:ext cx="6024773" cy="6024773"/>
          </a:xfrm>
          <a:custGeom>
            <a:avLst/>
            <a:gdLst/>
            <a:ahLst/>
            <a:cxnLst/>
            <a:rect r="r" b="b" t="t" l="l"/>
            <a:pathLst>
              <a:path h="6024773" w="6024773">
                <a:moveTo>
                  <a:pt x="0" y="0"/>
                </a:moveTo>
                <a:lnTo>
                  <a:pt x="6024773" y="0"/>
                </a:lnTo>
                <a:lnTo>
                  <a:pt x="6024773" y="6024773"/>
                </a:lnTo>
                <a:lnTo>
                  <a:pt x="0" y="6024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84995" y="365125"/>
            <a:ext cx="806731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MONETIZAÇÃO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29827" y="1904181"/>
            <a:ext cx="6616237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 TRABALHAMOS COM UMA TAXA DE 5% SOBRE O SERVIÇO PRESTADO, DE FORMA QUE O VALOR FIQUE ACESSÍVEL PARA NOSSA EMPRESA, AO TRABALHADOR E CLIENTE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2700000">
            <a:off x="15923028" y="-6034953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33938">
            <a:off x="8102525" y="-1178810"/>
            <a:ext cx="17455984" cy="17455984"/>
          </a:xfrm>
          <a:custGeom>
            <a:avLst/>
            <a:gdLst/>
            <a:ahLst/>
            <a:cxnLst/>
            <a:rect r="r" b="b" t="t" l="l"/>
            <a:pathLst>
              <a:path h="17455984" w="17455984">
                <a:moveTo>
                  <a:pt x="0" y="0"/>
                </a:moveTo>
                <a:lnTo>
                  <a:pt x="17455984" y="0"/>
                </a:lnTo>
                <a:lnTo>
                  <a:pt x="17455984" y="17455984"/>
                </a:lnTo>
                <a:lnTo>
                  <a:pt x="0" y="1745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80149" y="4123232"/>
            <a:ext cx="2373950" cy="2373950"/>
            <a:chOff x="0" y="0"/>
            <a:chExt cx="3165267" cy="3165267"/>
          </a:xfrm>
        </p:grpSpPr>
        <p:sp>
          <p:nvSpPr>
            <p:cNvPr name="AutoShape 4" id="4"/>
            <p:cNvSpPr/>
            <p:nvPr/>
          </p:nvSpPr>
          <p:spPr>
            <a:xfrm rot="-2700000">
              <a:off x="-626380" y="1553465"/>
              <a:ext cx="4418027" cy="0"/>
            </a:xfrm>
            <a:prstGeom prst="line">
              <a:avLst/>
            </a:prstGeom>
            <a:ln cap="rnd" w="5667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2700000">
              <a:off x="-626380" y="1553465"/>
              <a:ext cx="4418027" cy="0"/>
            </a:xfrm>
            <a:prstGeom prst="line">
              <a:avLst/>
            </a:prstGeom>
            <a:ln cap="rnd" w="5667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517682" y="4148213"/>
            <a:ext cx="2348969" cy="2348969"/>
          </a:xfrm>
          <a:custGeom>
            <a:avLst/>
            <a:gdLst/>
            <a:ahLst/>
            <a:cxnLst/>
            <a:rect r="r" b="b" t="t" l="l"/>
            <a:pathLst>
              <a:path h="2348969" w="2348969">
                <a:moveTo>
                  <a:pt x="0" y="0"/>
                </a:moveTo>
                <a:lnTo>
                  <a:pt x="2348969" y="0"/>
                </a:lnTo>
                <a:lnTo>
                  <a:pt x="2348969" y="2348969"/>
                </a:lnTo>
                <a:lnTo>
                  <a:pt x="0" y="2348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88797" y="4148213"/>
            <a:ext cx="2712680" cy="2348969"/>
          </a:xfrm>
          <a:custGeom>
            <a:avLst/>
            <a:gdLst/>
            <a:ahLst/>
            <a:cxnLst/>
            <a:rect r="r" b="b" t="t" l="l"/>
            <a:pathLst>
              <a:path h="2348969" w="2712680">
                <a:moveTo>
                  <a:pt x="0" y="0"/>
                </a:moveTo>
                <a:lnTo>
                  <a:pt x="2712680" y="0"/>
                </a:lnTo>
                <a:lnTo>
                  <a:pt x="2712680" y="2348969"/>
                </a:lnTo>
                <a:lnTo>
                  <a:pt x="0" y="2348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926" y="2216921"/>
            <a:ext cx="7404592" cy="3093286"/>
          </a:xfrm>
          <a:custGeom>
            <a:avLst/>
            <a:gdLst/>
            <a:ahLst/>
            <a:cxnLst/>
            <a:rect r="r" b="b" t="t" l="l"/>
            <a:pathLst>
              <a:path h="3093286" w="7404592">
                <a:moveTo>
                  <a:pt x="0" y="0"/>
                </a:moveTo>
                <a:lnTo>
                  <a:pt x="7404592" y="0"/>
                </a:lnTo>
                <a:lnTo>
                  <a:pt x="7404592" y="3093286"/>
                </a:lnTo>
                <a:lnTo>
                  <a:pt x="0" y="3093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736503"/>
            <a:ext cx="6987633" cy="1521358"/>
          </a:xfrm>
          <a:custGeom>
            <a:avLst/>
            <a:gdLst/>
            <a:ahLst/>
            <a:cxnLst/>
            <a:rect r="r" b="b" t="t" l="l"/>
            <a:pathLst>
              <a:path h="1521358" w="6987633">
                <a:moveTo>
                  <a:pt x="0" y="0"/>
                </a:moveTo>
                <a:lnTo>
                  <a:pt x="6987633" y="0"/>
                </a:lnTo>
                <a:lnTo>
                  <a:pt x="6987633" y="1521358"/>
                </a:lnTo>
                <a:lnTo>
                  <a:pt x="0" y="1521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8052701"/>
            <a:ext cx="6257633" cy="1205599"/>
          </a:xfrm>
          <a:custGeom>
            <a:avLst/>
            <a:gdLst/>
            <a:ahLst/>
            <a:cxnLst/>
            <a:rect r="r" b="b" t="t" l="l"/>
            <a:pathLst>
              <a:path h="1205599" w="6257633">
                <a:moveTo>
                  <a:pt x="0" y="0"/>
                </a:moveTo>
                <a:lnTo>
                  <a:pt x="6257633" y="0"/>
                </a:lnTo>
                <a:lnTo>
                  <a:pt x="6257633" y="1205599"/>
                </a:lnTo>
                <a:lnTo>
                  <a:pt x="0" y="1205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0378" y="-72390"/>
            <a:ext cx="7928998" cy="217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9"/>
              </a:lnSpc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CONCORRÊNCIA NO MERCADO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4229" y="2401682"/>
            <a:ext cx="3177797" cy="2730919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9892" y="2553356"/>
            <a:ext cx="2786470" cy="2427572"/>
            <a:chOff x="0" y="0"/>
            <a:chExt cx="6350000" cy="5532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04043" y="2685491"/>
            <a:ext cx="2498167" cy="2163300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793409" y="2416430"/>
            <a:ext cx="3177797" cy="2730919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89073" y="2568104"/>
            <a:ext cx="2786470" cy="2427572"/>
            <a:chOff x="0" y="0"/>
            <a:chExt cx="6350000" cy="55321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133224" y="2700240"/>
            <a:ext cx="2498167" cy="2163300"/>
            <a:chOff x="0" y="0"/>
            <a:chExt cx="4282440" cy="370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50732" r="0" b="-5466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228153" y="2401682"/>
            <a:ext cx="3177797" cy="2730919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423817" y="2553356"/>
            <a:ext cx="2786470" cy="2427572"/>
            <a:chOff x="0" y="0"/>
            <a:chExt cx="6350000" cy="55321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5567968" y="2685491"/>
            <a:ext cx="2498167" cy="2163300"/>
            <a:chOff x="0" y="0"/>
            <a:chExt cx="4282440" cy="3708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7739" r="0" b="-7739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514131" y="2433214"/>
            <a:ext cx="3177797" cy="273091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709794" y="2584888"/>
            <a:ext cx="2786470" cy="2427572"/>
            <a:chOff x="0" y="0"/>
            <a:chExt cx="6350000" cy="55321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853945" y="2717024"/>
            <a:ext cx="2498167" cy="2163300"/>
            <a:chOff x="0" y="0"/>
            <a:chExt cx="4282440" cy="3708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0" t="-7739" r="0" b="-7739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-10800000">
            <a:off x="5102268" y="221738"/>
            <a:ext cx="7382282" cy="2027544"/>
            <a:chOff x="0" y="0"/>
            <a:chExt cx="6350000" cy="174402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82550"/>
              <a:ext cx="6350000" cy="1660208"/>
            </a:xfrm>
            <a:custGeom>
              <a:avLst/>
              <a:gdLst/>
              <a:ahLst/>
              <a:cxnLst/>
              <a:rect r="r" b="b" t="t" l="l"/>
              <a:pathLst>
                <a:path h="1660208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1660208"/>
                  </a:lnTo>
                  <a:lnTo>
                    <a:pt x="6350000" y="166020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-1039447">
            <a:off x="16920455" y="1940381"/>
            <a:ext cx="10714577" cy="10714577"/>
          </a:xfrm>
          <a:custGeom>
            <a:avLst/>
            <a:gdLst/>
            <a:ahLst/>
            <a:cxnLst/>
            <a:rect r="r" b="b" t="t" l="l"/>
            <a:pathLst>
              <a:path h="10714577" w="10714577">
                <a:moveTo>
                  <a:pt x="0" y="0"/>
                </a:moveTo>
                <a:lnTo>
                  <a:pt x="10714578" y="0"/>
                </a:lnTo>
                <a:lnTo>
                  <a:pt x="10714578" y="10714577"/>
                </a:lnTo>
                <a:lnTo>
                  <a:pt x="0" y="10714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4714292" y="6262050"/>
            <a:ext cx="3177797" cy="2730919"/>
            <a:chOff x="0" y="0"/>
            <a:chExt cx="8128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4909955" y="6413724"/>
            <a:ext cx="2786470" cy="2427572"/>
            <a:chOff x="0" y="0"/>
            <a:chExt cx="6350000" cy="55321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5054106" y="6545860"/>
            <a:ext cx="2498167" cy="2163300"/>
            <a:chOff x="0" y="0"/>
            <a:chExt cx="4282440" cy="3708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0" t="-7739" r="0" b="-7739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5423817" y="5150596"/>
            <a:ext cx="28687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Saulo Ferraz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526822" y="5626809"/>
            <a:ext cx="25804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Dev full 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562454" y="455606"/>
            <a:ext cx="6177885" cy="122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35"/>
              </a:lnSpc>
              <a:spcBef>
                <a:spcPct val="0"/>
              </a:spcBef>
            </a:pPr>
            <a:r>
              <a:rPr lang="en-US" sz="7168">
                <a:solidFill>
                  <a:srgbClr val="000000"/>
                </a:solidFill>
                <a:latin typeface="Montserrat Classic Bold"/>
              </a:rPr>
              <a:t>NOSSO TIME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64229" y="5065926"/>
            <a:ext cx="306442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Dante Ungarelli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04043" y="5626735"/>
            <a:ext cx="25804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Dev full stack e líder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947927" y="5150596"/>
            <a:ext cx="28687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Daniel Nolêto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144000" y="5556924"/>
            <a:ext cx="25804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Dev full stack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668649" y="5167380"/>
            <a:ext cx="338194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Vinícius Maciel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812800" y="5692914"/>
            <a:ext cx="25804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Dev full stack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530776" y="8926294"/>
            <a:ext cx="35765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Benedito Jaime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054106" y="9487177"/>
            <a:ext cx="25804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Dev full stack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531998" y="6233159"/>
            <a:ext cx="3177797" cy="2730919"/>
            <a:chOff x="0" y="0"/>
            <a:chExt cx="812800" cy="6985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9727661" y="6384833"/>
            <a:ext cx="2786470" cy="2427572"/>
            <a:chOff x="0" y="0"/>
            <a:chExt cx="6350000" cy="553212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9871812" y="6516969"/>
            <a:ext cx="2498167" cy="2163300"/>
            <a:chOff x="0" y="0"/>
            <a:chExt cx="4282440" cy="37084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9"/>
              <a:stretch>
                <a:fillRect l="0" t="-7739" r="0" b="-7739"/>
              </a:stretch>
            </a:blipFill>
          </p:spPr>
        </p:sp>
      </p:grpSp>
      <p:sp>
        <p:nvSpPr>
          <p:cNvPr name="TextBox 58" id="58"/>
          <p:cNvSpPr txBox="true"/>
          <p:nvPr/>
        </p:nvSpPr>
        <p:spPr>
          <a:xfrm rot="0">
            <a:off x="9144000" y="8897403"/>
            <a:ext cx="43753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João Victor Walcacer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871812" y="9458286"/>
            <a:ext cx="258045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Dev full stack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DAGIoTeQbpI</dc:identifier>
  <dcterms:modified xsi:type="dcterms:W3CDTF">2011-08-01T06:04:30Z</dcterms:modified>
  <cp:revision>1</cp:revision>
  <dc:title>Apresentação comercial pjs</dc:title>
</cp:coreProperties>
</file>